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753600" cy="73152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nva Sans" panose="020B0604020202020204" charset="0"/>
      <p:regular r:id="rId24"/>
    </p:embeddedFont>
    <p:embeddedFont>
      <p:font typeface="Canva Sans Bold" panose="020B0604020202020204" charset="0"/>
      <p:regular r:id="rId25"/>
    </p:embeddedFont>
    <p:embeddedFont>
      <p:font typeface="Bodoni FLF" panose="020B0604020202020204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76" d="100"/>
          <a:sy n="76" d="100"/>
        </p:scale>
        <p:origin x="1498" y="1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0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8000" y="5157361"/>
            <a:ext cx="751636" cy="2093843"/>
          </a:xfrm>
          <a:custGeom>
            <a:avLst/>
            <a:gdLst/>
            <a:ahLst/>
            <a:cxnLst/>
            <a:rect l="l" t="t" r="r" b="b"/>
            <a:pathLst>
              <a:path w="751636" h="2093843">
                <a:moveTo>
                  <a:pt x="0" y="0"/>
                </a:moveTo>
                <a:lnTo>
                  <a:pt x="751636" y="0"/>
                </a:lnTo>
                <a:lnTo>
                  <a:pt x="751636" y="2093844"/>
                </a:lnTo>
                <a:lnTo>
                  <a:pt x="0" y="2093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80" r="-8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39910" y="0"/>
            <a:ext cx="8213690" cy="7315200"/>
          </a:xfrm>
          <a:custGeom>
            <a:avLst/>
            <a:gdLst/>
            <a:ahLst/>
            <a:cxnLst/>
            <a:rect l="l" t="t" r="r" b="b"/>
            <a:pathLst>
              <a:path w="8213690" h="7315200">
                <a:moveTo>
                  <a:pt x="0" y="0"/>
                </a:moveTo>
                <a:lnTo>
                  <a:pt x="8213690" y="0"/>
                </a:lnTo>
                <a:lnTo>
                  <a:pt x="821369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58" t="-4189" b="-1040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031346" y="6731997"/>
            <a:ext cx="4722254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 smtClean="0">
                <a:solidFill>
                  <a:srgbClr val="000000"/>
                </a:solidFill>
                <a:latin typeface="Canva Sans Bold"/>
              </a:rPr>
              <a:t>- Dhanashri </a:t>
            </a:r>
            <a:r>
              <a:rPr lang="en-US" sz="2199" dirty="0">
                <a:solidFill>
                  <a:srgbClr val="000000"/>
                </a:solidFill>
                <a:latin typeface="Canva Sans Bold"/>
              </a:rPr>
              <a:t>Prakash Mashalkar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9600" y="1447800"/>
            <a:ext cx="8399837" cy="2700765"/>
          </a:xfrm>
          <a:custGeom>
            <a:avLst/>
            <a:gdLst/>
            <a:ahLst/>
            <a:cxnLst/>
            <a:rect l="l" t="t" r="r" b="b"/>
            <a:pathLst>
              <a:path w="8399837" h="2700765">
                <a:moveTo>
                  <a:pt x="0" y="0"/>
                </a:moveTo>
                <a:lnTo>
                  <a:pt x="8399838" y="0"/>
                </a:lnTo>
                <a:lnTo>
                  <a:pt x="8399838" y="2700765"/>
                </a:lnTo>
                <a:lnTo>
                  <a:pt x="0" y="27007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03" t="-21335" r="-6714" b="-2116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98778" y="528831"/>
            <a:ext cx="7356044" cy="367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9"/>
              </a:lnSpc>
            </a:pPr>
            <a:r>
              <a:rPr lang="en-US" sz="2164">
                <a:solidFill>
                  <a:srgbClr val="3E0F2F"/>
                </a:solidFill>
                <a:latin typeface="Canva Sans Bold"/>
              </a:rPr>
              <a:t>5.Which item was the most popular for each customer?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7755" t="32482" r="20053" b="29562"/>
          <a:stretch/>
        </p:blipFill>
        <p:spPr>
          <a:xfrm>
            <a:off x="914400" y="4700255"/>
            <a:ext cx="7913078" cy="228600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3044" y="1821931"/>
            <a:ext cx="7507512" cy="3285897"/>
          </a:xfrm>
          <a:custGeom>
            <a:avLst/>
            <a:gdLst/>
            <a:ahLst/>
            <a:cxnLst/>
            <a:rect l="l" t="t" r="r" b="b"/>
            <a:pathLst>
              <a:path w="7507512" h="3285897">
                <a:moveTo>
                  <a:pt x="0" y="0"/>
                </a:moveTo>
                <a:lnTo>
                  <a:pt x="7507512" y="0"/>
                </a:lnTo>
                <a:lnTo>
                  <a:pt x="7507512" y="3285897"/>
                </a:lnTo>
                <a:lnTo>
                  <a:pt x="0" y="328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280" t="-19384" r="-8338" b="-1859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00588" y="5424018"/>
            <a:ext cx="5752424" cy="1667369"/>
          </a:xfrm>
          <a:custGeom>
            <a:avLst/>
            <a:gdLst/>
            <a:ahLst/>
            <a:cxnLst/>
            <a:rect l="l" t="t" r="r" b="b"/>
            <a:pathLst>
              <a:path w="5752424" h="1667369">
                <a:moveTo>
                  <a:pt x="0" y="0"/>
                </a:moveTo>
                <a:lnTo>
                  <a:pt x="5752424" y="0"/>
                </a:lnTo>
                <a:lnTo>
                  <a:pt x="5752424" y="1667369"/>
                </a:lnTo>
                <a:lnTo>
                  <a:pt x="0" y="16673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992" t="-1277450" r="-87299" b="-9619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13506" y="572699"/>
            <a:ext cx="9326588" cy="71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7"/>
              </a:lnSpc>
            </a:pPr>
            <a:r>
              <a:rPr lang="en-US" sz="2069">
                <a:solidFill>
                  <a:srgbClr val="3E0F2F"/>
                </a:solidFill>
                <a:latin typeface="Canva Sans Bold"/>
              </a:rPr>
              <a:t>6.Which item was purchased first by the customer after they became a member?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8892" y="1809583"/>
            <a:ext cx="7895816" cy="3195250"/>
          </a:xfrm>
          <a:custGeom>
            <a:avLst/>
            <a:gdLst/>
            <a:ahLst/>
            <a:cxnLst/>
            <a:rect l="l" t="t" r="r" b="b"/>
            <a:pathLst>
              <a:path w="7895816" h="3195250">
                <a:moveTo>
                  <a:pt x="0" y="0"/>
                </a:moveTo>
                <a:lnTo>
                  <a:pt x="7895816" y="0"/>
                </a:lnTo>
                <a:lnTo>
                  <a:pt x="7895816" y="3195250"/>
                </a:lnTo>
                <a:lnTo>
                  <a:pt x="0" y="3195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766" t="-20400" r="-7840" b="-2096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46490" y="5275903"/>
            <a:ext cx="5660621" cy="1855941"/>
          </a:xfrm>
          <a:custGeom>
            <a:avLst/>
            <a:gdLst/>
            <a:ahLst/>
            <a:cxnLst/>
            <a:rect l="l" t="t" r="r" b="b"/>
            <a:pathLst>
              <a:path w="5660621" h="1855941">
                <a:moveTo>
                  <a:pt x="0" y="0"/>
                </a:moveTo>
                <a:lnTo>
                  <a:pt x="5660620" y="0"/>
                </a:lnTo>
                <a:lnTo>
                  <a:pt x="5660620" y="1855941"/>
                </a:lnTo>
                <a:lnTo>
                  <a:pt x="0" y="1855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895" t="-1145127" r="-98973" b="-8892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13506" y="504012"/>
            <a:ext cx="9326588" cy="71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7"/>
              </a:lnSpc>
            </a:pPr>
            <a:r>
              <a:rPr lang="en-US" sz="2069">
                <a:solidFill>
                  <a:srgbClr val="3E0F2F"/>
                </a:solidFill>
                <a:latin typeface="Canva Sans Bold"/>
              </a:rPr>
              <a:t>7.Which item was purchased just before the customer became a member?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0879" y="1406344"/>
            <a:ext cx="7531842" cy="3176078"/>
          </a:xfrm>
          <a:custGeom>
            <a:avLst/>
            <a:gdLst/>
            <a:ahLst/>
            <a:cxnLst/>
            <a:rect l="l" t="t" r="r" b="b"/>
            <a:pathLst>
              <a:path w="7531842" h="3176078">
                <a:moveTo>
                  <a:pt x="0" y="0"/>
                </a:moveTo>
                <a:lnTo>
                  <a:pt x="7531842" y="0"/>
                </a:lnTo>
                <a:lnTo>
                  <a:pt x="7531842" y="3176078"/>
                </a:lnTo>
                <a:lnTo>
                  <a:pt x="0" y="31760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319" t="-22058" r="-9681" b="-2334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3062" y="342215"/>
            <a:ext cx="9447476" cy="740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3"/>
              </a:lnSpc>
              <a:spcBef>
                <a:spcPct val="0"/>
              </a:spcBef>
            </a:pPr>
            <a:r>
              <a:rPr lang="en-US" sz="2130" dirty="0">
                <a:solidFill>
                  <a:srgbClr val="3E0F2F"/>
                </a:solidFill>
                <a:latin typeface="Canva Sans Bold"/>
              </a:rPr>
              <a:t>8.What is the total items and amount spent for each member before they became a member?</a:t>
            </a:r>
          </a:p>
        </p:txBody>
      </p:sp>
      <p:sp>
        <p:nvSpPr>
          <p:cNvPr id="4" name="Freeform 4"/>
          <p:cNvSpPr/>
          <p:nvPr/>
        </p:nvSpPr>
        <p:spPr>
          <a:xfrm>
            <a:off x="1701268" y="4906272"/>
            <a:ext cx="6351063" cy="1677639"/>
          </a:xfrm>
          <a:custGeom>
            <a:avLst/>
            <a:gdLst/>
            <a:ahLst/>
            <a:cxnLst/>
            <a:rect l="l" t="t" r="r" b="b"/>
            <a:pathLst>
              <a:path w="6351063" h="1677639">
                <a:moveTo>
                  <a:pt x="0" y="0"/>
                </a:moveTo>
                <a:lnTo>
                  <a:pt x="6351064" y="0"/>
                </a:lnTo>
                <a:lnTo>
                  <a:pt x="6351064" y="1677639"/>
                </a:lnTo>
                <a:lnTo>
                  <a:pt x="0" y="16776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885" t="-1359707" r="-82671" b="-114488"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0" y="342215"/>
            <a:ext cx="9753600" cy="1118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3"/>
              </a:lnSpc>
              <a:spcBef>
                <a:spcPct val="0"/>
              </a:spcBef>
            </a:pPr>
            <a:r>
              <a:rPr lang="en-US" sz="2130">
                <a:solidFill>
                  <a:srgbClr val="3E0F2F"/>
                </a:solidFill>
                <a:latin typeface="Canva Sans Bold"/>
              </a:rPr>
              <a:t>9.If each $1 spent equates to 10 points and sushi has a 2x points multiplier - how many points would each customer have?</a:t>
            </a:r>
          </a:p>
          <a:p>
            <a:pPr algn="ctr">
              <a:lnSpc>
                <a:spcPts val="2983"/>
              </a:lnSpc>
              <a:spcBef>
                <a:spcPct val="0"/>
              </a:spcBef>
            </a:pPr>
            <a:endParaRPr lang="en-US" sz="2130">
              <a:solidFill>
                <a:srgbClr val="3E0F2F"/>
              </a:solidFill>
              <a:latin typeface="Canva Sans Bol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866" t="36096" r="54377" b="32888"/>
          <a:stretch/>
        </p:blipFill>
        <p:spPr>
          <a:xfrm>
            <a:off x="2247899" y="5055670"/>
            <a:ext cx="5257801" cy="2209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8166" t="13990" r="8166" b="13990"/>
          <a:stretch/>
        </p:blipFill>
        <p:spPr>
          <a:xfrm>
            <a:off x="1418966" y="1295400"/>
            <a:ext cx="6915666" cy="350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44550" y="5495134"/>
            <a:ext cx="3664501" cy="1664462"/>
          </a:xfrm>
          <a:custGeom>
            <a:avLst/>
            <a:gdLst/>
            <a:ahLst/>
            <a:cxnLst/>
            <a:rect l="l" t="t" r="r" b="b"/>
            <a:pathLst>
              <a:path w="3664501" h="1664462">
                <a:moveTo>
                  <a:pt x="0" y="0"/>
                </a:moveTo>
                <a:lnTo>
                  <a:pt x="3664500" y="0"/>
                </a:lnTo>
                <a:lnTo>
                  <a:pt x="3664500" y="1664462"/>
                </a:lnTo>
                <a:lnTo>
                  <a:pt x="0" y="16644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536" t="-1560310" r="-293877" b="-12373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85508" y="1675806"/>
            <a:ext cx="7782583" cy="3600253"/>
          </a:xfrm>
          <a:custGeom>
            <a:avLst/>
            <a:gdLst/>
            <a:ahLst/>
            <a:cxnLst/>
            <a:rect l="l" t="t" r="r" b="b"/>
            <a:pathLst>
              <a:path w="7782583" h="3600253">
                <a:moveTo>
                  <a:pt x="0" y="0"/>
                </a:moveTo>
                <a:lnTo>
                  <a:pt x="7782584" y="0"/>
                </a:lnTo>
                <a:lnTo>
                  <a:pt x="7782584" y="3600253"/>
                </a:lnTo>
                <a:lnTo>
                  <a:pt x="0" y="36002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181" t="-16363" r="-7237" b="-14447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342215"/>
            <a:ext cx="9753600" cy="1118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3"/>
              </a:lnSpc>
              <a:spcBef>
                <a:spcPct val="0"/>
              </a:spcBef>
            </a:pPr>
            <a:r>
              <a:rPr lang="en-US" sz="2130">
                <a:solidFill>
                  <a:srgbClr val="3E0F2F"/>
                </a:solidFill>
                <a:latin typeface="Canva Sans Bold"/>
              </a:rPr>
              <a:t>10.In the first week after a customer joins the program (including their join date) they earn 2x points on all items, not just sushi - how many points do customer A and B have at the end of January?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642961" y="41433"/>
            <a:ext cx="3005239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80"/>
              </a:lnSpc>
              <a:spcBef>
                <a:spcPct val="0"/>
              </a:spcBef>
            </a:pPr>
            <a:r>
              <a:rPr lang="en-US" sz="2500" dirty="0">
                <a:solidFill>
                  <a:srgbClr val="000000"/>
                </a:solidFill>
                <a:latin typeface="Canva Sans Bold"/>
              </a:rPr>
              <a:t>Bonus</a:t>
            </a:r>
            <a:r>
              <a:rPr lang="en-US" sz="2628" dirty="0">
                <a:solidFill>
                  <a:srgbClr val="000000"/>
                </a:solidFill>
                <a:latin typeface="Canva Sans Bold"/>
              </a:rPr>
              <a:t> Questions :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34383" y="112991"/>
            <a:ext cx="2857017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17"/>
              </a:lnSpc>
              <a:spcBef>
                <a:spcPct val="0"/>
              </a:spcBef>
            </a:pPr>
            <a:r>
              <a:rPr lang="en-US" sz="2155" dirty="0">
                <a:solidFill>
                  <a:srgbClr val="3E0F2F"/>
                </a:solidFill>
                <a:latin typeface="Canva Sans Bold"/>
              </a:rPr>
              <a:t>Join All The Things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7732" t="11670" r="7314" b="11831"/>
          <a:stretch/>
        </p:blipFill>
        <p:spPr>
          <a:xfrm>
            <a:off x="385079" y="685800"/>
            <a:ext cx="6091921" cy="34895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8430" t="75861" r="23334" b="6843"/>
          <a:stretch/>
        </p:blipFill>
        <p:spPr>
          <a:xfrm>
            <a:off x="4648200" y="4278434"/>
            <a:ext cx="5029200" cy="295066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871561" y="56127"/>
            <a:ext cx="3005239" cy="447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80"/>
              </a:lnSpc>
              <a:spcBef>
                <a:spcPct val="0"/>
              </a:spcBef>
            </a:pPr>
            <a:r>
              <a:rPr lang="en-US" sz="2628" dirty="0">
                <a:solidFill>
                  <a:srgbClr val="000000"/>
                </a:solidFill>
                <a:latin typeface="Canva Sans Bold"/>
              </a:rPr>
              <a:t>Bonus </a:t>
            </a:r>
            <a:r>
              <a:rPr lang="en-US" sz="2500" dirty="0">
                <a:solidFill>
                  <a:srgbClr val="000000"/>
                </a:solidFill>
                <a:latin typeface="Canva Sans Bold"/>
              </a:rPr>
              <a:t>Questions</a:t>
            </a:r>
            <a:r>
              <a:rPr lang="en-US" sz="2628" dirty="0">
                <a:solidFill>
                  <a:srgbClr val="000000"/>
                </a:solidFill>
                <a:latin typeface="Canva Sans Bold"/>
              </a:rPr>
              <a:t> :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876800" y="123565"/>
            <a:ext cx="2819400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17"/>
              </a:lnSpc>
              <a:spcBef>
                <a:spcPct val="0"/>
              </a:spcBef>
            </a:pPr>
            <a:r>
              <a:rPr lang="en-US" sz="2155" dirty="0">
                <a:solidFill>
                  <a:srgbClr val="3E0F2F"/>
                </a:solidFill>
                <a:latin typeface="Canva Sans Bold"/>
              </a:rPr>
              <a:t>Rank All The Things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7510" t="10198" r="7669" b="10482"/>
          <a:stretch/>
        </p:blipFill>
        <p:spPr>
          <a:xfrm>
            <a:off x="304800" y="714008"/>
            <a:ext cx="4800600" cy="35004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6558" t="76918" r="10959" b="6416"/>
          <a:stretch/>
        </p:blipFill>
        <p:spPr>
          <a:xfrm>
            <a:off x="4267200" y="4265245"/>
            <a:ext cx="5416482" cy="29737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1520" y="2172392"/>
            <a:ext cx="8290560" cy="3037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3"/>
              </a:lnSpc>
            </a:pPr>
            <a:r>
              <a:rPr lang="en-US" sz="10927">
                <a:solidFill>
                  <a:srgbClr val="000000"/>
                </a:solidFill>
                <a:latin typeface="Bodoni FLF"/>
              </a:rPr>
              <a:t>THANK </a:t>
            </a:r>
          </a:p>
          <a:p>
            <a:pPr algn="ctr">
              <a:lnSpc>
                <a:spcPts val="11473"/>
              </a:lnSpc>
            </a:pPr>
            <a:r>
              <a:rPr lang="en-US" sz="10927">
                <a:solidFill>
                  <a:srgbClr val="000000"/>
                </a:solidFill>
                <a:latin typeface="Bodoni FLF"/>
              </a:rPr>
              <a:t>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5760" y="1146832"/>
            <a:ext cx="9022080" cy="3642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5"/>
              </a:lnSpc>
              <a:spcBef>
                <a:spcPct val="0"/>
              </a:spcBef>
            </a:pPr>
            <a:r>
              <a:rPr lang="en-US" sz="2800" u="sng" dirty="0">
                <a:solidFill>
                  <a:srgbClr val="000000"/>
                </a:solidFill>
                <a:latin typeface="Canva Sans Bold"/>
              </a:rPr>
              <a:t>INTRODUCTION</a:t>
            </a:r>
            <a:endParaRPr lang="en-US" sz="2311" u="sng" dirty="0">
              <a:solidFill>
                <a:srgbClr val="000000"/>
              </a:solidFill>
              <a:latin typeface="Canva Sans Bold"/>
            </a:endParaRPr>
          </a:p>
          <a:p>
            <a:pPr algn="ctr">
              <a:lnSpc>
                <a:spcPts val="2782"/>
              </a:lnSpc>
              <a:spcBef>
                <a:spcPct val="0"/>
              </a:spcBef>
            </a:pPr>
            <a:endParaRPr lang="en-US" sz="2311" u="sng" dirty="0">
              <a:solidFill>
                <a:srgbClr val="000000"/>
              </a:solidFill>
              <a:latin typeface="Canva Sans Bold"/>
            </a:endParaRPr>
          </a:p>
          <a:p>
            <a:pPr algn="just">
              <a:lnSpc>
                <a:spcPts val="2782"/>
              </a:lnSpc>
              <a:spcBef>
                <a:spcPct val="0"/>
              </a:spcBef>
            </a:pPr>
            <a:r>
              <a:rPr lang="en-US" sz="1987" dirty="0">
                <a:solidFill>
                  <a:srgbClr val="000000"/>
                </a:solidFill>
                <a:latin typeface="Canva Sans"/>
              </a:rPr>
              <a:t>Danny seriously loves Japanese food so in the beginning of 2021, he decides to embark upon a risky venture and opens up a cute little restaurant that sells his 3 </a:t>
            </a:r>
            <a:r>
              <a:rPr lang="en-US" sz="1987" dirty="0" err="1">
                <a:solidFill>
                  <a:srgbClr val="000000"/>
                </a:solidFill>
                <a:latin typeface="Canva Sans"/>
              </a:rPr>
              <a:t>favourite</a:t>
            </a:r>
            <a:r>
              <a:rPr lang="en-US" sz="1987" dirty="0">
                <a:solidFill>
                  <a:srgbClr val="000000"/>
                </a:solidFill>
                <a:latin typeface="Canva Sans"/>
              </a:rPr>
              <a:t> foods: sushi, curry and ramen.</a:t>
            </a:r>
          </a:p>
          <a:p>
            <a:pPr algn="just">
              <a:lnSpc>
                <a:spcPts val="2782"/>
              </a:lnSpc>
              <a:spcBef>
                <a:spcPct val="0"/>
              </a:spcBef>
            </a:pPr>
            <a:endParaRPr lang="en-US" sz="1987" dirty="0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2782"/>
              </a:lnSpc>
              <a:spcBef>
                <a:spcPct val="0"/>
              </a:spcBef>
            </a:pPr>
            <a:r>
              <a:rPr lang="en-US" sz="1987" dirty="0">
                <a:solidFill>
                  <a:srgbClr val="000000"/>
                </a:solidFill>
                <a:latin typeface="Canva Sans"/>
              </a:rPr>
              <a:t>Danny’s Diner is in need of your assistance to help the restaurant stay afloat - the restaurant has captured some very basic data from their few months of operation but have no idea how to use their data to help them run the business.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5191" y="955464"/>
            <a:ext cx="9123218" cy="4826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3"/>
              </a:lnSpc>
              <a:spcBef>
                <a:spcPct val="0"/>
              </a:spcBef>
            </a:pPr>
            <a:r>
              <a:rPr lang="en-US" sz="2800" u="sng" dirty="0">
                <a:solidFill>
                  <a:srgbClr val="000000"/>
                </a:solidFill>
                <a:latin typeface="Canva Sans Bold"/>
              </a:rPr>
              <a:t>PROBLEM STATEMENT</a:t>
            </a:r>
          </a:p>
          <a:p>
            <a:pPr algn="ctr">
              <a:lnSpc>
                <a:spcPts val="2401"/>
              </a:lnSpc>
              <a:spcBef>
                <a:spcPct val="0"/>
              </a:spcBef>
            </a:pPr>
            <a:endParaRPr lang="en-US" sz="2080" u="sng" dirty="0">
              <a:solidFill>
                <a:srgbClr val="000000"/>
              </a:solidFill>
              <a:latin typeface="Canva Sans Bold"/>
            </a:endParaRPr>
          </a:p>
          <a:p>
            <a:pPr algn="just">
              <a:lnSpc>
                <a:spcPts val="2528"/>
              </a:lnSpc>
              <a:spcBef>
                <a:spcPct val="0"/>
              </a:spcBef>
            </a:pPr>
            <a:r>
              <a:rPr lang="en-US" sz="1805" dirty="0">
                <a:solidFill>
                  <a:srgbClr val="000000"/>
                </a:solidFill>
                <a:latin typeface="Canva Sans"/>
              </a:rPr>
              <a:t>Danny wants to use the data to answer a few simple questions about his customers, especially about their visiting patterns, how much money they’ve spent and also which menu items are their </a:t>
            </a:r>
            <a:r>
              <a:rPr lang="en-US" sz="1805" dirty="0" err="1">
                <a:solidFill>
                  <a:srgbClr val="000000"/>
                </a:solidFill>
                <a:latin typeface="Canva Sans"/>
              </a:rPr>
              <a:t>favourite</a:t>
            </a:r>
            <a:r>
              <a:rPr lang="en-US" sz="1805" dirty="0">
                <a:solidFill>
                  <a:srgbClr val="000000"/>
                </a:solidFill>
                <a:latin typeface="Canva Sans"/>
              </a:rPr>
              <a:t>. Having this deeper connection with his customers will help him deliver a better and more </a:t>
            </a:r>
            <a:r>
              <a:rPr lang="en-US" sz="1805" dirty="0" err="1">
                <a:solidFill>
                  <a:srgbClr val="000000"/>
                </a:solidFill>
                <a:latin typeface="Canva Sans"/>
              </a:rPr>
              <a:t>personalised</a:t>
            </a:r>
            <a:r>
              <a:rPr lang="en-US" sz="1805" dirty="0">
                <a:solidFill>
                  <a:srgbClr val="000000"/>
                </a:solidFill>
                <a:latin typeface="Canva Sans"/>
              </a:rPr>
              <a:t> experience for his loyal customers.</a:t>
            </a:r>
          </a:p>
          <a:p>
            <a:pPr algn="just">
              <a:lnSpc>
                <a:spcPts val="2528"/>
              </a:lnSpc>
              <a:spcBef>
                <a:spcPct val="0"/>
              </a:spcBef>
            </a:pPr>
            <a:endParaRPr lang="en-US" sz="1805" dirty="0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2528"/>
              </a:lnSpc>
              <a:spcBef>
                <a:spcPct val="0"/>
              </a:spcBef>
            </a:pPr>
            <a:r>
              <a:rPr lang="en-US" sz="1805" dirty="0">
                <a:solidFill>
                  <a:srgbClr val="000000"/>
                </a:solidFill>
                <a:latin typeface="Canva Sans"/>
              </a:rPr>
              <a:t>He plans on using these insights to help him decide whether he should expand the existing customer loyalty program - additionally he needs help to generate some basic datasets so his team can easily inspect the data without needing to use SQL.</a:t>
            </a:r>
          </a:p>
          <a:p>
            <a:pPr algn="just">
              <a:lnSpc>
                <a:spcPts val="2528"/>
              </a:lnSpc>
              <a:spcBef>
                <a:spcPct val="0"/>
              </a:spcBef>
            </a:pPr>
            <a:endParaRPr lang="en-US" sz="1805" dirty="0">
              <a:solidFill>
                <a:srgbClr val="000000"/>
              </a:solidFill>
              <a:latin typeface="Canva Sans"/>
            </a:endParaRPr>
          </a:p>
          <a:p>
            <a:pPr algn="just">
              <a:lnSpc>
                <a:spcPts val="2528"/>
              </a:lnSpc>
              <a:spcBef>
                <a:spcPct val="0"/>
              </a:spcBef>
            </a:pPr>
            <a:r>
              <a:rPr lang="en-US" sz="1805" dirty="0">
                <a:solidFill>
                  <a:srgbClr val="000000"/>
                </a:solidFill>
                <a:latin typeface="Canva Sans"/>
              </a:rPr>
              <a:t>Danny has provided you with a sample of his overall customer data due to privacy issues - but he hopes that these examples are enough for you to write fully functioning SQL queries to help him answer his questions!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307421" y="526097"/>
            <a:ext cx="308126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Canva Sans Bold"/>
              </a:rPr>
              <a:t>Sales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374143" y="1196891"/>
            <a:ext cx="308126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Canva Sans Bold"/>
              </a:rPr>
              <a:t>Members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11518" y="4126960"/>
            <a:ext cx="308126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Canva Sans Bold"/>
              </a:rPr>
              <a:t>Menu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38600" y="152400"/>
            <a:ext cx="1673415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28"/>
              </a:lnSpc>
              <a:spcBef>
                <a:spcPct val="0"/>
              </a:spcBef>
            </a:pPr>
            <a:r>
              <a:rPr lang="en-US" sz="2520" u="sng" dirty="0" smtClean="0">
                <a:solidFill>
                  <a:srgbClr val="000000"/>
                </a:solidFill>
                <a:latin typeface="Canva Sans Bold"/>
              </a:rPr>
              <a:t>TABLES</a:t>
            </a:r>
            <a:endParaRPr lang="en-US" sz="2520" u="sng" dirty="0">
              <a:solidFill>
                <a:srgbClr val="000000"/>
              </a:solidFill>
              <a:latin typeface="Canva Sans Bold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39361" t="19602" r="40588" b="14384"/>
          <a:stretch/>
        </p:blipFill>
        <p:spPr>
          <a:xfrm>
            <a:off x="307421" y="1066800"/>
            <a:ext cx="3209544" cy="594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40457" t="29572" r="41460" b="53234"/>
          <a:stretch/>
        </p:blipFill>
        <p:spPr>
          <a:xfrm>
            <a:off x="4953000" y="4744844"/>
            <a:ext cx="4273826" cy="228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42606" t="59838" r="43783" b="27552"/>
          <a:stretch/>
        </p:blipFill>
        <p:spPr>
          <a:xfrm>
            <a:off x="4953000" y="1709561"/>
            <a:ext cx="4168391" cy="21722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259985" y="683895"/>
            <a:ext cx="5233631" cy="419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500" u="sng" dirty="0">
                <a:solidFill>
                  <a:srgbClr val="000000"/>
                </a:solidFill>
                <a:latin typeface="Canva Sans Bold"/>
              </a:rPr>
              <a:t>ENTITY RELATIONSHIP DIAGRAM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0833" t="27037" r="33333" b="43333"/>
          <a:stretch/>
        </p:blipFill>
        <p:spPr>
          <a:xfrm>
            <a:off x="201237" y="1981200"/>
            <a:ext cx="9351125" cy="43493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3309" y="1054721"/>
            <a:ext cx="6366982" cy="2755546"/>
          </a:xfrm>
          <a:custGeom>
            <a:avLst/>
            <a:gdLst/>
            <a:ahLst/>
            <a:cxnLst/>
            <a:rect l="l" t="t" r="r" b="b"/>
            <a:pathLst>
              <a:path w="6366982" h="2755546">
                <a:moveTo>
                  <a:pt x="0" y="0"/>
                </a:moveTo>
                <a:lnTo>
                  <a:pt x="6366982" y="0"/>
                </a:lnTo>
                <a:lnTo>
                  <a:pt x="6366982" y="2755547"/>
                </a:lnTo>
                <a:lnTo>
                  <a:pt x="0" y="275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830" t="-27222" r="-11896" b="-2707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28612" y="358775"/>
            <a:ext cx="9096375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3E0F2F"/>
                </a:solidFill>
                <a:latin typeface="Canva Sans Bold"/>
              </a:rPr>
              <a:t>1. What is the total amount each customer spent at the restaurant?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754" t="36096" r="55348" b="31819"/>
          <a:stretch/>
        </p:blipFill>
        <p:spPr>
          <a:xfrm>
            <a:off x="2247900" y="4343400"/>
            <a:ext cx="52578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3400" y="1371600"/>
            <a:ext cx="8751909" cy="2442186"/>
          </a:xfrm>
          <a:custGeom>
            <a:avLst/>
            <a:gdLst/>
            <a:ahLst/>
            <a:cxnLst/>
            <a:rect l="l" t="t" r="r" b="b"/>
            <a:pathLst>
              <a:path w="8359819" h="2213586">
                <a:moveTo>
                  <a:pt x="0" y="0"/>
                </a:moveTo>
                <a:lnTo>
                  <a:pt x="8359818" y="0"/>
                </a:lnTo>
                <a:lnTo>
                  <a:pt x="8359818" y="2213586"/>
                </a:lnTo>
                <a:lnTo>
                  <a:pt x="0" y="22135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501" t="-30008" r="-7557" b="-27667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96945" y="358775"/>
            <a:ext cx="8159711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3E0F2F"/>
                </a:solidFill>
                <a:latin typeface="Canva Sans Bold"/>
              </a:rPr>
              <a:t>2.How many days has each customer visited the restaurant?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8824" t="36096" r="43048" b="32888"/>
          <a:stretch/>
        </p:blipFill>
        <p:spPr>
          <a:xfrm>
            <a:off x="1480354" y="4442715"/>
            <a:ext cx="6858000" cy="2209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1520" y="1402553"/>
            <a:ext cx="8167282" cy="3001651"/>
          </a:xfrm>
          <a:custGeom>
            <a:avLst/>
            <a:gdLst/>
            <a:ahLst/>
            <a:cxnLst/>
            <a:rect l="l" t="t" r="r" b="b"/>
            <a:pathLst>
              <a:path w="8167282" h="3001651">
                <a:moveTo>
                  <a:pt x="0" y="0"/>
                </a:moveTo>
                <a:lnTo>
                  <a:pt x="8167282" y="0"/>
                </a:lnTo>
                <a:lnTo>
                  <a:pt x="8167282" y="3001651"/>
                </a:lnTo>
                <a:lnTo>
                  <a:pt x="0" y="30016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731" t="-21087" r="-7788" b="-2015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57081" y="4706799"/>
            <a:ext cx="7116160" cy="2329391"/>
          </a:xfrm>
          <a:custGeom>
            <a:avLst/>
            <a:gdLst/>
            <a:ahLst/>
            <a:cxnLst/>
            <a:rect l="l" t="t" r="r" b="b"/>
            <a:pathLst>
              <a:path w="7116160" h="2329391">
                <a:moveTo>
                  <a:pt x="0" y="0"/>
                </a:moveTo>
                <a:lnTo>
                  <a:pt x="7116160" y="0"/>
                </a:lnTo>
                <a:lnTo>
                  <a:pt x="7116160" y="2329390"/>
                </a:lnTo>
                <a:lnTo>
                  <a:pt x="0" y="23293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301" t="-849184" r="-52341" b="-6846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50095" y="371312"/>
            <a:ext cx="9253410" cy="360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4"/>
              </a:lnSpc>
            </a:pPr>
            <a:r>
              <a:rPr lang="en-US" sz="2117">
                <a:solidFill>
                  <a:srgbClr val="3E0F2F"/>
                </a:solidFill>
                <a:latin typeface="Canva Sans Bold"/>
              </a:rPr>
              <a:t>3.What was the first item from the menu purchased by each customer?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E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89681" y="1141254"/>
            <a:ext cx="5974236" cy="3945946"/>
          </a:xfrm>
          <a:custGeom>
            <a:avLst/>
            <a:gdLst/>
            <a:ahLst/>
            <a:cxnLst/>
            <a:rect l="l" t="t" r="r" b="b"/>
            <a:pathLst>
              <a:path w="5974236" h="3945946">
                <a:moveTo>
                  <a:pt x="0" y="0"/>
                </a:moveTo>
                <a:lnTo>
                  <a:pt x="5974236" y="0"/>
                </a:lnTo>
                <a:lnTo>
                  <a:pt x="5974236" y="3945947"/>
                </a:lnTo>
                <a:lnTo>
                  <a:pt x="0" y="39459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09" t="-16295" r="-10380" b="-15267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84044" y="249674"/>
            <a:ext cx="9385509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59"/>
              </a:lnSpc>
            </a:pPr>
            <a:r>
              <a:rPr lang="en-US" sz="1971" dirty="0">
                <a:solidFill>
                  <a:srgbClr val="3E0F2F"/>
                </a:solidFill>
                <a:latin typeface="Canva Sans Bold"/>
              </a:rPr>
              <a:t>4.What is the most purchased item on the menu and how many times was it purchased by all customers?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755" t="35027" r="20053" b="30749"/>
          <a:stretch/>
        </p:blipFill>
        <p:spPr>
          <a:xfrm>
            <a:off x="990600" y="5292230"/>
            <a:ext cx="7696200" cy="18242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435</Words>
  <Application>Microsoft Office PowerPoint</Application>
  <PresentationFormat>Custom</PresentationFormat>
  <Paragraphs>34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Calibri</vt:lpstr>
      <vt:lpstr>Canva Sans</vt:lpstr>
      <vt:lpstr>Arial</vt:lpstr>
      <vt:lpstr>Canva Sans Bold</vt:lpstr>
      <vt:lpstr>Bodoni FLF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Danny seriously loves Japanese food so in the beginning of 2021, he decides to embark upon a risky venture and opens up a cute little restaurant that sells his 3 favourite foods: sushi, curry and ramen. Danny’s Diner is in need of your</dc:title>
  <cp:lastModifiedBy>Dhanashri Mashalkar</cp:lastModifiedBy>
  <cp:revision>7</cp:revision>
  <dcterms:created xsi:type="dcterms:W3CDTF">2006-08-16T00:00:00Z</dcterms:created>
  <dcterms:modified xsi:type="dcterms:W3CDTF">2024-01-18T18:18:32Z</dcterms:modified>
  <dc:identifier>DAF6OKg6b38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3721511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S10.0.0</vt:lpwstr>
  </property>
</Properties>
</file>